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47" d="100"/>
          <a:sy n="47" d="100"/>
        </p:scale>
        <p:origin x="876" y="-4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7/4/2023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3161524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7/4/2023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Evan Jager</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July 4, 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4764741" y="1507926"/>
            <a:ext cx="5604944" cy="384228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000" dirty="0">
                <a:solidFill>
                  <a:schemeClr val="accent3">
                    <a:lumMod val="25000"/>
                  </a:schemeClr>
                </a:solidFill>
                <a:latin typeface="Abadi" panose="020B0604020104020204" pitchFamily="34" charset="0"/>
              </a:rPr>
              <a:t>• Gather data by utilizing </a:t>
            </a:r>
            <a:r>
              <a:rPr lang="en-US" sz="1000" dirty="0" err="1">
                <a:solidFill>
                  <a:schemeClr val="accent3">
                    <a:lumMod val="25000"/>
                  </a:schemeClr>
                </a:solidFill>
                <a:latin typeface="Abadi" panose="020B0604020104020204" pitchFamily="34" charset="0"/>
              </a:rPr>
              <a:t>SpaceX</a:t>
            </a:r>
            <a:r>
              <a:rPr lang="en-US" sz="1000" dirty="0">
                <a:solidFill>
                  <a:schemeClr val="accent3">
                    <a:lumMod val="25000"/>
                  </a:schemeClr>
                </a:solidFill>
                <a:latin typeface="Abadi" panose="020B0604020104020204" pitchFamily="34" charset="0"/>
              </a:rPr>
              <a:t> REST API and employing web scraping methods</a:t>
            </a:r>
          </a:p>
          <a:p>
            <a:pPr marL="0" indent="0">
              <a:lnSpc>
                <a:spcPct val="100000"/>
              </a:lnSpc>
              <a:spcBef>
                <a:spcPts val="1400"/>
              </a:spcBef>
              <a:buNone/>
            </a:pPr>
            <a:r>
              <a:rPr lang="en-US" sz="1000" dirty="0">
                <a:solidFill>
                  <a:schemeClr val="accent3">
                    <a:lumMod val="25000"/>
                  </a:schemeClr>
                </a:solidFill>
                <a:latin typeface="Abadi" panose="020B0604020104020204" pitchFamily="34" charset="0"/>
              </a:rPr>
              <a:t>• Clean and organize the data to establish a success/failure outcome variable</a:t>
            </a:r>
          </a:p>
          <a:p>
            <a:pPr marL="0" indent="0">
              <a:lnSpc>
                <a:spcPct val="100000"/>
              </a:lnSpc>
              <a:spcBef>
                <a:spcPts val="1400"/>
              </a:spcBef>
              <a:buNone/>
            </a:pPr>
            <a:r>
              <a:rPr lang="en-US" sz="1000" dirty="0">
                <a:solidFill>
                  <a:schemeClr val="accent3">
                    <a:lumMod val="25000"/>
                  </a:schemeClr>
                </a:solidFill>
                <a:latin typeface="Abadi" panose="020B0604020104020204" pitchFamily="34" charset="0"/>
              </a:rPr>
              <a:t>• Investigate the data through data visualization techniques, taking into account factors such as payload, launch site, flight number, and annual trends</a:t>
            </a:r>
          </a:p>
          <a:p>
            <a:pPr marL="0" indent="0">
              <a:lnSpc>
                <a:spcPct val="100000"/>
              </a:lnSpc>
              <a:spcBef>
                <a:spcPts val="1400"/>
              </a:spcBef>
              <a:buNone/>
            </a:pPr>
            <a:r>
              <a:rPr lang="en-US" sz="1000" dirty="0">
                <a:solidFill>
                  <a:schemeClr val="accent3">
                    <a:lumMod val="25000"/>
                  </a:schemeClr>
                </a:solidFill>
                <a:latin typeface="Abadi" panose="020B0604020104020204" pitchFamily="34" charset="0"/>
              </a:rPr>
              <a:t>• Utilize SQL to analyze the data and compute various statistics, including the total payload, payload range for successful launches, and the overall count of successful and failed outcomes</a:t>
            </a:r>
          </a:p>
          <a:p>
            <a:pPr marL="0" indent="0">
              <a:lnSpc>
                <a:spcPct val="100000"/>
              </a:lnSpc>
              <a:spcBef>
                <a:spcPts val="1400"/>
              </a:spcBef>
              <a:buNone/>
            </a:pPr>
            <a:r>
              <a:rPr lang="en-US" sz="1000" dirty="0">
                <a:solidFill>
                  <a:schemeClr val="accent3">
                    <a:lumMod val="25000"/>
                  </a:schemeClr>
                </a:solidFill>
                <a:latin typeface="Abadi" panose="020B0604020104020204" pitchFamily="34" charset="0"/>
              </a:rPr>
              <a:t>• Examine the success rates of launch sites and their proximity to geographical markers</a:t>
            </a:r>
          </a:p>
          <a:p>
            <a:pPr marL="0" indent="0">
              <a:lnSpc>
                <a:spcPct val="100000"/>
              </a:lnSpc>
              <a:spcBef>
                <a:spcPts val="1400"/>
              </a:spcBef>
              <a:buNone/>
            </a:pPr>
            <a:r>
              <a:rPr lang="en-US" sz="1000" dirty="0">
                <a:solidFill>
                  <a:schemeClr val="accent3">
                    <a:lumMod val="25000"/>
                  </a:schemeClr>
                </a:solidFill>
                <a:latin typeface="Abadi" panose="020B0604020104020204" pitchFamily="34" charset="0"/>
              </a:rPr>
              <a:t>• Visualize the launch sites with the highest success rates and the payload ranges associated with successful launches</a:t>
            </a:r>
          </a:p>
          <a:p>
            <a:pPr marL="0" indent="0">
              <a:lnSpc>
                <a:spcPct val="100000"/>
              </a:lnSpc>
              <a:spcBef>
                <a:spcPts val="1400"/>
              </a:spcBef>
              <a:buNone/>
            </a:pPr>
            <a:r>
              <a:rPr lang="en-US" sz="1000" dirty="0">
                <a:solidFill>
                  <a:schemeClr val="accent3">
                    <a:lumMod val="25000"/>
                  </a:schemeClr>
                </a:solidFill>
                <a:latin typeface="Abadi" panose="020B0604020104020204" pitchFamily="34" charset="0"/>
              </a:rPr>
              <a:t>• Construct predictive models for landing outcomes using logistic regression, support vector machine (SVM), decision tree, and K-nearest neighbor (KNN) algorithms.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Rectangle 1"/>
          <p:cNvSpPr/>
          <p:nvPr/>
        </p:nvSpPr>
        <p:spPr>
          <a:xfrm>
            <a:off x="358112" y="1087699"/>
            <a:ext cx="4907724" cy="6365845"/>
          </a:xfrm>
          <a:prstGeom prst="rect">
            <a:avLst/>
          </a:prstGeom>
        </p:spPr>
        <p:txBody>
          <a:bodyPr wrap="square">
            <a:spAutoFit/>
          </a:bodyPr>
          <a:lstStyle/>
          <a:p>
            <a:r>
              <a:rPr lang="en-US" dirty="0"/>
              <a:t/>
            </a:r>
            <a:br>
              <a:rPr lang="en-US" dirty="0"/>
            </a:br>
            <a:r>
              <a:rPr lang="en-US" dirty="0"/>
              <a:t>Exploratory Data Analysis Findings:</a:t>
            </a:r>
          </a:p>
          <a:p>
            <a:r>
              <a:rPr lang="en-US" dirty="0"/>
              <a:t>The success rate of rocket launches has shown a positive trend of improvement over time.</a:t>
            </a:r>
          </a:p>
          <a:p>
            <a:r>
              <a:rPr lang="en-US" dirty="0"/>
              <a:t>Among all the landing sites, KSC LC-39A has emerged with the highest success rate.</a:t>
            </a:r>
          </a:p>
          <a:p>
            <a:r>
              <a:rPr lang="en-US" dirty="0"/>
              <a:t>Notably, orbits ES-L1, GEO, HEO, and SSO have achieved a remarkable 100% success rate.</a:t>
            </a:r>
          </a:p>
          <a:p>
            <a:endParaRPr lang="en-US" dirty="0" smtClean="0"/>
          </a:p>
          <a:p>
            <a:r>
              <a:rPr lang="en-US" dirty="0" smtClean="0"/>
              <a:t>Visualization/Analytics </a:t>
            </a:r>
            <a:r>
              <a:rPr lang="en-US" dirty="0"/>
              <a:t>Findings:</a:t>
            </a:r>
          </a:p>
          <a:p>
            <a:r>
              <a:rPr lang="en-US" dirty="0"/>
              <a:t>The majority of launch sites are located in close proximity to the equator.</a:t>
            </a:r>
          </a:p>
          <a:p>
            <a:r>
              <a:rPr lang="en-US" dirty="0"/>
              <a:t>Additionally, it is observed that all launch sites are situated near coastal areas.</a:t>
            </a:r>
          </a:p>
          <a:p>
            <a:endParaRPr lang="en-US" dirty="0" smtClean="0"/>
          </a:p>
          <a:p>
            <a:r>
              <a:rPr lang="en-US" dirty="0" smtClean="0"/>
              <a:t>Predictive </a:t>
            </a:r>
            <a:r>
              <a:rPr lang="en-US" dirty="0"/>
              <a:t>Analytics Findings:</a:t>
            </a:r>
          </a:p>
          <a:p>
            <a:r>
              <a:rPr lang="en-US" dirty="0"/>
              <a:t>In terms of performance on the test set, all models displayed similar results.</a:t>
            </a:r>
          </a:p>
          <a:p>
            <a:r>
              <a:rPr lang="en-US" dirty="0"/>
              <a:t>However, the decision tree model exhibited a slightly better performance compared to the other models.</a:t>
            </a:r>
          </a:p>
          <a:p>
            <a:pPr marL="285750" indent="-285750">
              <a:lnSpc>
                <a:spcPct val="100000"/>
              </a:lnSpc>
              <a:spcBef>
                <a:spcPts val="1400"/>
              </a:spcBef>
              <a:buFont typeface="Arial" panose="020B0604020202020204" pitchFamily="34" charset="0"/>
              <a:buChar char="•"/>
            </a:pPr>
            <a:endParaRPr lang="en-US"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003346"/>
            <a:ext cx="2743200" cy="401638"/>
          </a:xfrm>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82482"/>
            <a:ext cx="5660840" cy="18984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70000"/>
              </a:lnSpc>
              <a:spcBef>
                <a:spcPts val="1400"/>
              </a:spcBef>
            </a:pPr>
            <a:r>
              <a:rPr lang="en-US" sz="2000" dirty="0">
                <a:solidFill>
                  <a:schemeClr val="accent3">
                    <a:lumMod val="25000"/>
                  </a:schemeClr>
                </a:solidFill>
                <a:latin typeface="Abadi" panose="020B0604020104020204"/>
              </a:rPr>
              <a:t>Project background and </a:t>
            </a:r>
            <a:r>
              <a:rPr lang="en-US" sz="2000" dirty="0" smtClean="0">
                <a:solidFill>
                  <a:schemeClr val="accent3">
                    <a:lumMod val="25000"/>
                  </a:schemeClr>
                </a:solidFill>
                <a:latin typeface="Abadi" panose="020B0604020104020204"/>
              </a:rPr>
              <a:t>context</a:t>
            </a:r>
          </a:p>
          <a:p>
            <a:pPr marL="0" indent="0">
              <a:lnSpc>
                <a:spcPct val="170000"/>
              </a:lnSpc>
              <a:spcBef>
                <a:spcPts val="1400"/>
              </a:spcBef>
              <a:buNone/>
            </a:pPr>
            <a:r>
              <a:rPr lang="en-US" sz="1200" dirty="0" smtClean="0">
                <a:solidFill>
                  <a:schemeClr val="accent3">
                    <a:lumMod val="25000"/>
                  </a:schemeClr>
                </a:solidFill>
                <a:latin typeface="Abadi" panose="020B0604020104020204"/>
              </a:rPr>
              <a:t>On </a:t>
            </a:r>
            <a:r>
              <a:rPr lang="en-US" sz="1200" dirty="0">
                <a:solidFill>
                  <a:schemeClr val="accent3">
                    <a:lumMod val="25000"/>
                  </a:schemeClr>
                </a:solidFill>
                <a:latin typeface="Abadi" panose="020B0604020104020204"/>
              </a:rPr>
              <a:t>its website, </a:t>
            </a:r>
            <a:r>
              <a:rPr lang="en-US" sz="1200" dirty="0" err="1">
                <a:solidFill>
                  <a:schemeClr val="accent3">
                    <a:lumMod val="25000"/>
                  </a:schemeClr>
                </a:solidFill>
                <a:latin typeface="Abadi" panose="020B0604020104020204"/>
              </a:rPr>
              <a:t>SpaceX</a:t>
            </a:r>
            <a:r>
              <a:rPr lang="en-US" sz="1200" dirty="0">
                <a:solidFill>
                  <a:schemeClr val="accent3">
                    <a:lumMod val="25000"/>
                  </a:schemeClr>
                </a:solidFill>
                <a:latin typeface="Abadi" panose="020B0604020104020204"/>
              </a:rPr>
              <a:t> promotes Falcon 9 rocket launches with a cost of $62 million. In contrast, other providers charge upwards of $165 million for each launch, largely due to </a:t>
            </a:r>
            <a:r>
              <a:rPr lang="en-US" sz="1200" dirty="0" err="1">
                <a:solidFill>
                  <a:schemeClr val="accent3">
                    <a:lumMod val="25000"/>
                  </a:schemeClr>
                </a:solidFill>
                <a:latin typeface="Abadi" panose="020B0604020104020204"/>
              </a:rPr>
              <a:t>SpaceX's</a:t>
            </a:r>
            <a:r>
              <a:rPr lang="en-US" sz="1200" dirty="0">
                <a:solidFill>
                  <a:schemeClr val="accent3">
                    <a:lumMod val="25000"/>
                  </a:schemeClr>
                </a:solidFill>
                <a:latin typeface="Abadi" panose="020B0604020104020204"/>
              </a:rPr>
              <a:t> ability to reuse the first stage. By determining the first stage's landing success, we can calculate the cost of a launch, which would be valuable information for a competing company looking to bid against </a:t>
            </a:r>
            <a:r>
              <a:rPr lang="en-US" sz="1200" dirty="0" err="1">
                <a:solidFill>
                  <a:schemeClr val="accent3">
                    <a:lumMod val="25000"/>
                  </a:schemeClr>
                </a:solidFill>
                <a:latin typeface="Abadi" panose="020B0604020104020204"/>
              </a:rPr>
              <a:t>SpaceX</a:t>
            </a:r>
            <a:r>
              <a:rPr lang="en-US" sz="1200" dirty="0">
                <a:solidFill>
                  <a:schemeClr val="accent3">
                    <a:lumMod val="25000"/>
                  </a:schemeClr>
                </a:solidFill>
                <a:latin typeface="Abadi" panose="020B0604020104020204"/>
              </a:rPr>
              <a:t>. The objective of this project is to develop a machine learning pipeline that predicts the successful landing of the first stage.</a:t>
            </a:r>
            <a:endParaRPr lang="en-US" sz="1200" dirty="0">
              <a:solidFill>
                <a:schemeClr val="accent3">
                  <a:lumMod val="25000"/>
                </a:schemeClr>
              </a:solidFill>
              <a:latin typeface="Abadi" panose="020B0604020104020204"/>
            </a:endParaRPr>
          </a:p>
          <a:p>
            <a:pPr>
              <a:spcBef>
                <a:spcPts val="1400"/>
              </a:spcBef>
            </a:pPr>
            <a:r>
              <a:rPr lang="en-US" sz="1200" dirty="0">
                <a:solidFill>
                  <a:schemeClr val="accent3">
                    <a:lumMod val="25000"/>
                  </a:schemeClr>
                </a:solidFill>
                <a:latin typeface="Abadi" panose="020B0604020104020204"/>
              </a:rPr>
              <a:t>Problems you want to find </a:t>
            </a:r>
            <a:r>
              <a:rPr lang="en-US" sz="1200" dirty="0" smtClean="0">
                <a:solidFill>
                  <a:schemeClr val="accent3">
                    <a:lumMod val="25000"/>
                  </a:schemeClr>
                </a:solidFill>
                <a:latin typeface="Abadi" panose="020B0604020104020204"/>
              </a:rPr>
              <a:t>answers</a:t>
            </a:r>
            <a:endParaRPr lang="en-US" sz="1200" dirty="0" smtClean="0">
              <a:solidFill>
                <a:srgbClr val="374151"/>
              </a:solidFill>
              <a:latin typeface="Söhne"/>
            </a:endParaRPr>
          </a:p>
          <a:p>
            <a:pPr>
              <a:spcBef>
                <a:spcPts val="1400"/>
              </a:spcBef>
              <a:buFont typeface="+mj-lt"/>
              <a:buAutoNum type="arabicPeriod"/>
            </a:pPr>
            <a:r>
              <a:rPr lang="en-US" altLang="en-US" sz="1200" dirty="0" smtClean="0">
                <a:solidFill>
                  <a:srgbClr val="374151"/>
                </a:solidFill>
                <a:latin typeface="Söhne"/>
              </a:rPr>
              <a:t>What </a:t>
            </a:r>
            <a:r>
              <a:rPr lang="en-US" altLang="en-US" sz="1200" dirty="0">
                <a:solidFill>
                  <a:srgbClr val="374151"/>
                </a:solidFill>
                <a:latin typeface="Söhne"/>
              </a:rPr>
              <a:t>factors contribute to a successful rocket </a:t>
            </a:r>
            <a:r>
              <a:rPr lang="en-US" altLang="en-US" sz="1200" dirty="0" smtClean="0">
                <a:solidFill>
                  <a:srgbClr val="374151"/>
                </a:solidFill>
                <a:latin typeface="Söhne"/>
              </a:rPr>
              <a:t>landing?</a:t>
            </a:r>
          </a:p>
          <a:p>
            <a:pPr>
              <a:spcBef>
                <a:spcPts val="1400"/>
              </a:spcBef>
              <a:buFont typeface="+mj-lt"/>
              <a:buAutoNum type="arabicPeriod"/>
            </a:pPr>
            <a:r>
              <a:rPr lang="en-US" altLang="en-US" sz="1200" dirty="0" smtClean="0">
                <a:solidFill>
                  <a:srgbClr val="374151"/>
                </a:solidFill>
                <a:latin typeface="Söhne"/>
              </a:rPr>
              <a:t>The </a:t>
            </a:r>
            <a:r>
              <a:rPr lang="en-US" altLang="en-US" sz="1200" dirty="0">
                <a:solidFill>
                  <a:srgbClr val="374151"/>
                </a:solidFill>
                <a:latin typeface="Söhne"/>
              </a:rPr>
              <a:t>interplay of different factors that influence the success rate of a rocket's </a:t>
            </a:r>
            <a:r>
              <a:rPr lang="en-US" altLang="en-US" sz="1200" dirty="0" smtClean="0">
                <a:solidFill>
                  <a:srgbClr val="374151"/>
                </a:solidFill>
                <a:latin typeface="Söhne"/>
              </a:rPr>
              <a:t>landing.</a:t>
            </a:r>
          </a:p>
          <a:p>
            <a:pPr>
              <a:spcBef>
                <a:spcPts val="1400"/>
              </a:spcBef>
              <a:buFont typeface="+mj-lt"/>
              <a:buAutoNum type="arabicPeriod"/>
            </a:pPr>
            <a:r>
              <a:rPr lang="en-US" altLang="en-US" sz="1200" dirty="0" smtClean="0">
                <a:solidFill>
                  <a:srgbClr val="374151"/>
                </a:solidFill>
                <a:latin typeface="Söhne"/>
              </a:rPr>
              <a:t>What </a:t>
            </a:r>
            <a:r>
              <a:rPr lang="en-US" altLang="en-US" sz="1200" dirty="0">
                <a:solidFill>
                  <a:srgbClr val="374151"/>
                </a:solidFill>
                <a:latin typeface="Söhne"/>
              </a:rPr>
              <a:t>operational requirements must be met for a landing program to be successful?</a:t>
            </a:r>
            <a:r>
              <a:rPr lang="en-US" altLang="en-US" sz="800" dirty="0">
                <a:solidFill>
                  <a:schemeClr val="tx1"/>
                </a:solidFill>
              </a:rPr>
              <a:t> </a:t>
            </a:r>
            <a:endParaRPr lang="en-US" altLang="en-US" sz="1800" dirty="0">
              <a:solidFill>
                <a:schemeClr val="tx1"/>
              </a:solidFill>
              <a:latin typeface="Arial" panose="020B0604020202020204" pitchFamily="34" charset="0"/>
            </a:endParaRPr>
          </a:p>
          <a:p>
            <a:pPr>
              <a:spcBef>
                <a:spcPts val="1400"/>
              </a:spcBef>
            </a:pPr>
            <a:endParaRPr lang="en-US" sz="1200" dirty="0" smtClean="0">
              <a:solidFill>
                <a:schemeClr val="accent3">
                  <a:lumMod val="25000"/>
                </a:schemeClr>
              </a:solidFill>
              <a:latin typeface="Abadi" panose="020B0604020104020204"/>
            </a:endParaRPr>
          </a:p>
          <a:p>
            <a:pPr>
              <a:spcBef>
                <a:spcPts val="1400"/>
              </a:spcBef>
            </a:pPr>
            <a:endParaRPr lang="en-US" sz="1200" dirty="0" smtClean="0">
              <a:solidFill>
                <a:schemeClr val="accent3">
                  <a:lumMod val="25000"/>
                </a:schemeClr>
              </a:solidFill>
              <a:latin typeface="Abadi" panose="020B0604020104020204"/>
            </a:endParaRPr>
          </a:p>
        </p:txBody>
      </p:sp>
      <p:sp>
        <p:nvSpPr>
          <p:cNvPr id="7" name="TextBox 6"/>
          <p:cNvSpPr txBox="1"/>
          <p:nvPr/>
        </p:nvSpPr>
        <p:spPr>
          <a:xfrm>
            <a:off x="7441660" y="1225685"/>
            <a:ext cx="3482502" cy="8125301"/>
          </a:xfrm>
          <a:prstGeom prst="rect">
            <a:avLst/>
          </a:prstGeom>
          <a:noFill/>
        </p:spPr>
        <p:txBody>
          <a:bodyPr wrap="square" rtlCol="0">
            <a:spAutoFit/>
          </a:bodyPr>
          <a:lstStyle/>
          <a:p>
            <a:r>
              <a:rPr lang="en-US" dirty="0" err="1"/>
              <a:t>SpaceX</a:t>
            </a:r>
            <a:r>
              <a:rPr lang="en-US" dirty="0"/>
              <a:t>, a prominent player in the space industry, is committed to making space travel accessible to a wider audience. The company has achieved significant milestones such as delivering spacecraft to the international space station, deploying a satellite constellation for global internet access, and conducting crewed missions to space. </a:t>
            </a:r>
            <a:r>
              <a:rPr lang="en-US" dirty="0" err="1"/>
              <a:t>SpaceX's</a:t>
            </a:r>
            <a:r>
              <a:rPr lang="en-US" dirty="0"/>
              <a:t> ability to offer relatively affordable rocket launches, priced at $62 million per launch, can be attributed to its innovative approach of reusing the first stage of the Falcon 9 rocket. In contrast, other providers that lack this reusability feature charge upwards of $165 million per launch. By determining the successful landing of the first stage, we can accurately calculate the cost of the launch. To accomplish this, we can leverage publicly available data and employ machine learning models to predict the likelihood of </a:t>
            </a:r>
            <a:r>
              <a:rPr lang="en-US" dirty="0" err="1"/>
              <a:t>SpaceX</a:t>
            </a:r>
            <a:r>
              <a:rPr lang="en-US" dirty="0"/>
              <a:t>, or a competing company, being able to reuse the first stage.</a:t>
            </a:r>
            <a:endParaRPr lang="en-US" dirty="0"/>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000" dirty="0" smtClean="0">
                <a:solidFill>
                  <a:srgbClr val="0B49CB"/>
                </a:solidFill>
                <a:latin typeface="Abadi"/>
              </a:rPr>
              <a:t>Executive Summary</a:t>
            </a:r>
          </a:p>
          <a:p>
            <a:pPr marL="0" indent="0">
              <a:lnSpc>
                <a:spcPct val="100000"/>
              </a:lnSpc>
              <a:spcBef>
                <a:spcPts val="1400"/>
              </a:spcBef>
              <a:buNone/>
            </a:pPr>
            <a:r>
              <a:rPr lang="en-US" sz="2000" dirty="0" smtClean="0">
                <a:solidFill>
                  <a:schemeClr val="accent3">
                    <a:lumMod val="25000"/>
                  </a:schemeClr>
                </a:solidFill>
                <a:latin typeface="Abadi"/>
              </a:rPr>
              <a:t>• Data collection methodology:	</a:t>
            </a:r>
          </a:p>
          <a:p>
            <a:pPr lvl="1">
              <a:lnSpc>
                <a:spcPct val="100000"/>
              </a:lnSpc>
              <a:spcBef>
                <a:spcPts val="1400"/>
              </a:spcBef>
            </a:pPr>
            <a:r>
              <a:rPr lang="en-US" sz="1600" dirty="0" err="1" smtClean="0">
                <a:solidFill>
                  <a:schemeClr val="bg1">
                    <a:lumMod val="50000"/>
                  </a:schemeClr>
                </a:solidFill>
                <a:latin typeface="Abadi"/>
              </a:rPr>
              <a:t>SpaceX</a:t>
            </a:r>
            <a:r>
              <a:rPr lang="en-US" sz="1600" dirty="0" smtClean="0">
                <a:solidFill>
                  <a:schemeClr val="bg1">
                    <a:lumMod val="50000"/>
                  </a:schemeClr>
                </a:solidFill>
                <a:latin typeface="Abadi"/>
              </a:rPr>
              <a:t> REST API</a:t>
            </a:r>
          </a:p>
          <a:p>
            <a:pPr lvl="1">
              <a:lnSpc>
                <a:spcPct val="100000"/>
              </a:lnSpc>
              <a:spcBef>
                <a:spcPts val="1400"/>
              </a:spcBef>
            </a:pPr>
            <a:r>
              <a:rPr lang="en-US" sz="1600" dirty="0">
                <a:solidFill>
                  <a:schemeClr val="bg1">
                    <a:lumMod val="50000"/>
                  </a:schemeClr>
                </a:solidFill>
                <a:latin typeface="Abadi"/>
              </a:rPr>
              <a:t>Web Scrapping from </a:t>
            </a:r>
            <a:r>
              <a:rPr lang="en-US" sz="1600" dirty="0" smtClean="0">
                <a:solidFill>
                  <a:schemeClr val="bg1">
                    <a:lumMod val="50000"/>
                  </a:schemeClr>
                </a:solidFill>
                <a:latin typeface="Abadi"/>
              </a:rPr>
              <a:t>Wikipedia</a:t>
            </a:r>
            <a:endParaRPr lang="en-US" sz="2000" dirty="0" smtClean="0">
              <a:solidFill>
                <a:schemeClr val="bg1">
                  <a:lumMod val="50000"/>
                </a:schemeClr>
              </a:solidFill>
              <a:latin typeface="Abadi"/>
            </a:endParaRPr>
          </a:p>
          <a:p>
            <a:pPr marL="0" indent="0">
              <a:lnSpc>
                <a:spcPct val="100000"/>
              </a:lnSpc>
              <a:spcBef>
                <a:spcPts val="1400"/>
              </a:spcBef>
              <a:buNone/>
            </a:pPr>
            <a:r>
              <a:rPr lang="en-US" sz="2000" dirty="0" smtClean="0">
                <a:solidFill>
                  <a:schemeClr val="accent3">
                    <a:lumMod val="25000"/>
                  </a:schemeClr>
                </a:solidFill>
                <a:latin typeface="Abadi"/>
              </a:rPr>
              <a:t>• Perform data wrangling</a:t>
            </a:r>
          </a:p>
          <a:p>
            <a:pPr lvl="1">
              <a:lnSpc>
                <a:spcPct val="100000"/>
              </a:lnSpc>
              <a:spcBef>
                <a:spcPts val="1400"/>
              </a:spcBef>
            </a:pPr>
            <a:r>
              <a:rPr lang="en-US" sz="1600" dirty="0" smtClean="0">
                <a:solidFill>
                  <a:schemeClr val="bg1">
                    <a:lumMod val="50000"/>
                  </a:schemeClr>
                </a:solidFill>
                <a:latin typeface="Abadi"/>
              </a:rPr>
              <a:t>Dropping unnecessary columns</a:t>
            </a:r>
          </a:p>
          <a:p>
            <a:pPr lvl="1">
              <a:lnSpc>
                <a:spcPct val="100000"/>
              </a:lnSpc>
              <a:spcBef>
                <a:spcPts val="1400"/>
              </a:spcBef>
            </a:pPr>
            <a:r>
              <a:rPr lang="en-US" sz="1600" dirty="0">
                <a:solidFill>
                  <a:schemeClr val="bg1">
                    <a:lumMod val="50000"/>
                  </a:schemeClr>
                </a:solidFill>
                <a:latin typeface="Abadi"/>
              </a:rPr>
              <a:t>One Hot Encoding for classification </a:t>
            </a:r>
            <a:r>
              <a:rPr lang="en-US" sz="1600" dirty="0" smtClean="0">
                <a:solidFill>
                  <a:schemeClr val="bg1">
                    <a:lumMod val="50000"/>
                  </a:schemeClr>
                </a:solidFill>
                <a:latin typeface="Abadi"/>
              </a:rPr>
              <a:t>models</a:t>
            </a:r>
            <a:endParaRPr lang="en-US" sz="2000" dirty="0" smtClean="0">
              <a:solidFill>
                <a:schemeClr val="bg1">
                  <a:lumMod val="50000"/>
                </a:schemeClr>
              </a:solidFill>
              <a:latin typeface="Abadi"/>
            </a:endParaRPr>
          </a:p>
          <a:p>
            <a:pPr marL="0" indent="0">
              <a:lnSpc>
                <a:spcPct val="100000"/>
              </a:lnSpc>
              <a:spcBef>
                <a:spcPts val="1400"/>
              </a:spcBef>
              <a:buNone/>
            </a:pPr>
            <a:r>
              <a:rPr lang="en-US" sz="2000" dirty="0" smtClean="0">
                <a:solidFill>
                  <a:schemeClr val="accent3">
                    <a:lumMod val="25000"/>
                  </a:schemeClr>
                </a:solidFill>
                <a:latin typeface="Abadi"/>
              </a:rPr>
              <a:t>• Perform exploratory data analysis (EDA) using visualization and SQL</a:t>
            </a:r>
          </a:p>
          <a:p>
            <a:pPr marL="0" indent="0">
              <a:lnSpc>
                <a:spcPct val="100000"/>
              </a:lnSpc>
              <a:spcBef>
                <a:spcPts val="1400"/>
              </a:spcBef>
              <a:buNone/>
            </a:pPr>
            <a:r>
              <a:rPr lang="en-US" sz="2000" dirty="0" smtClean="0">
                <a:solidFill>
                  <a:schemeClr val="accent3">
                    <a:lumMod val="25000"/>
                  </a:schemeClr>
                </a:solidFill>
                <a:latin typeface="Abadi"/>
              </a:rPr>
              <a:t>• Perform interactive visual analytics using Folium and </a:t>
            </a:r>
            <a:r>
              <a:rPr lang="en-US" sz="2000" dirty="0" err="1" smtClean="0">
                <a:solidFill>
                  <a:schemeClr val="accent3">
                    <a:lumMod val="25000"/>
                  </a:schemeClr>
                </a:solidFill>
                <a:latin typeface="Abadi"/>
              </a:rPr>
              <a:t>Plotly</a:t>
            </a:r>
            <a:r>
              <a:rPr lang="en-US" sz="2000" dirty="0" smtClean="0">
                <a:solidFill>
                  <a:schemeClr val="accent3">
                    <a:lumMod val="25000"/>
                  </a:schemeClr>
                </a:solidFill>
                <a:latin typeface="Abadi"/>
              </a:rPr>
              <a:t> Dash</a:t>
            </a:r>
          </a:p>
          <a:p>
            <a:pPr marL="0" indent="0">
              <a:lnSpc>
                <a:spcPct val="100000"/>
              </a:lnSpc>
              <a:spcBef>
                <a:spcPts val="1400"/>
              </a:spcBef>
              <a:buNone/>
            </a:pPr>
            <a:r>
              <a:rPr lang="en-US" sz="2000" dirty="0" smtClean="0">
                <a:solidFill>
                  <a:schemeClr val="accent3">
                    <a:lumMod val="25000"/>
                  </a:schemeClr>
                </a:solidFill>
                <a:latin typeface="Abadi"/>
              </a:rPr>
              <a:t>• Perform predictive analysis using classification models</a:t>
            </a:r>
          </a:p>
          <a:p>
            <a:pPr lvl="1">
              <a:lnSpc>
                <a:spcPct val="100000"/>
              </a:lnSpc>
              <a:spcBef>
                <a:spcPts val="1400"/>
              </a:spcBef>
            </a:pPr>
            <a:r>
              <a:rPr lang="en-US" sz="1600" dirty="0" smtClean="0">
                <a:solidFill>
                  <a:schemeClr val="bg1">
                    <a:lumMod val="50000"/>
                  </a:schemeClr>
                </a:solidFill>
                <a:latin typeface="Abadi"/>
              </a:rPr>
              <a:t>How to build, tune, evaluate classification models</a:t>
            </a:r>
            <a:endParaRPr lang="en-US" sz="1600" dirty="0">
              <a:solidFill>
                <a:schemeClr val="bg1">
                  <a:lumMod val="50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27582" y="1825625"/>
            <a:ext cx="11000457" cy="4351338"/>
          </a:xfrm>
          <a:prstGeom prst="rect">
            <a:avLst/>
          </a:prstGeom>
        </p:spPr>
        <p:txBody>
          <a:bodyPr/>
          <a:lstStyle/>
          <a:p>
            <a:pPr>
              <a:lnSpc>
                <a:spcPct val="100000"/>
              </a:lnSpc>
              <a:spcBef>
                <a:spcPts val="1400"/>
              </a:spcBef>
            </a:pPr>
            <a:r>
              <a:rPr lang="en-US" sz="1700" dirty="0" smtClean="0">
                <a:solidFill>
                  <a:schemeClr val="accent3">
                    <a:lumMod val="25000"/>
                  </a:schemeClr>
                </a:solidFill>
                <a:latin typeface="Abadi" panose="020B0604020104020204" pitchFamily="34" charset="0"/>
              </a:rPr>
              <a:t>Datasets are acquired from the </a:t>
            </a:r>
            <a:r>
              <a:rPr lang="en-US" sz="1700" dirty="0" err="1" smtClean="0">
                <a:solidFill>
                  <a:schemeClr val="accent3">
                    <a:lumMod val="25000"/>
                  </a:schemeClr>
                </a:solidFill>
                <a:latin typeface="Abadi" panose="020B0604020104020204" pitchFamily="34" charset="0"/>
              </a:rPr>
              <a:t>SpaceX</a:t>
            </a:r>
            <a:r>
              <a:rPr lang="en-US" sz="1700" dirty="0" smtClean="0">
                <a:solidFill>
                  <a:schemeClr val="accent3">
                    <a:lumMod val="25000"/>
                  </a:schemeClr>
                </a:solidFill>
                <a:latin typeface="Abadi" panose="020B0604020104020204" pitchFamily="34" charset="0"/>
              </a:rPr>
              <a:t> REST API and Web scraping relevant information from Wikipedia.</a:t>
            </a:r>
          </a:p>
          <a:p>
            <a:pPr lvl="1">
              <a:lnSpc>
                <a:spcPct val="100000"/>
              </a:lnSpc>
              <a:spcBef>
                <a:spcPts val="1400"/>
              </a:spcBef>
            </a:pPr>
            <a:r>
              <a:rPr lang="en-US" sz="1300" dirty="0" err="1" smtClean="0">
                <a:solidFill>
                  <a:schemeClr val="accent3">
                    <a:lumMod val="25000"/>
                  </a:schemeClr>
                </a:solidFill>
                <a:latin typeface="Abadi" panose="020B0604020104020204" pitchFamily="34" charset="0"/>
              </a:rPr>
              <a:t>SpaceX</a:t>
            </a:r>
            <a:r>
              <a:rPr lang="en-US" sz="1300" dirty="0" smtClean="0">
                <a:solidFill>
                  <a:schemeClr val="accent3">
                    <a:lumMod val="25000"/>
                  </a:schemeClr>
                </a:solidFill>
                <a:latin typeface="Abadi" panose="020B0604020104020204" pitchFamily="34" charset="0"/>
              </a:rPr>
              <a:t> API Data collection Flow Chart:</a:t>
            </a:r>
          </a:p>
          <a:p>
            <a:pPr lvl="1">
              <a:lnSpc>
                <a:spcPct val="100000"/>
              </a:lnSpc>
              <a:spcBef>
                <a:spcPts val="1400"/>
              </a:spcBef>
            </a:pPr>
            <a:endParaRPr lang="en-US" sz="1300" dirty="0">
              <a:solidFill>
                <a:schemeClr val="accent3">
                  <a:lumMod val="25000"/>
                </a:schemeClr>
              </a:solidFill>
              <a:latin typeface="Abadi" panose="020B0604020104020204" pitchFamily="34" charset="0"/>
            </a:endParaRPr>
          </a:p>
          <a:p>
            <a:pPr lvl="1">
              <a:lnSpc>
                <a:spcPct val="100000"/>
              </a:lnSpc>
              <a:spcBef>
                <a:spcPts val="1400"/>
              </a:spcBef>
            </a:pPr>
            <a:endParaRPr lang="en-US" sz="1300" dirty="0" smtClean="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1300" dirty="0" smtClean="0">
              <a:solidFill>
                <a:schemeClr val="accent3">
                  <a:lumMod val="25000"/>
                </a:schemeClr>
              </a:solidFill>
              <a:latin typeface="Abadi" panose="020B0604020104020204" pitchFamily="34" charset="0"/>
            </a:endParaRPr>
          </a:p>
          <a:p>
            <a:pPr lvl="1">
              <a:lnSpc>
                <a:spcPct val="100000"/>
              </a:lnSpc>
              <a:spcBef>
                <a:spcPts val="1400"/>
              </a:spcBef>
            </a:pPr>
            <a:r>
              <a:rPr lang="en-US" sz="1300" dirty="0" smtClean="0">
                <a:solidFill>
                  <a:schemeClr val="accent3">
                    <a:lumMod val="25000"/>
                  </a:schemeClr>
                </a:solidFill>
                <a:latin typeface="Abadi" panose="020B0604020104020204" pitchFamily="34" charset="0"/>
              </a:rPr>
              <a:t>Wikipedia Web scraping flow chart </a:t>
            </a:r>
          </a:p>
          <a:p>
            <a:pPr lvl="1">
              <a:lnSpc>
                <a:spcPct val="100000"/>
              </a:lnSpc>
              <a:spcBef>
                <a:spcPts val="1400"/>
              </a:spcBef>
            </a:pPr>
            <a:endParaRPr lang="en-US" sz="1300" dirty="0">
              <a:solidFill>
                <a:schemeClr val="accent3">
                  <a:lumMod val="25000"/>
                </a:schemeClr>
              </a:solidFill>
              <a:latin typeface="Abadi" panose="020B0604020104020204" pitchFamily="34" charset="0"/>
            </a:endParaRPr>
          </a:p>
          <a:p>
            <a:pPr lvl="1">
              <a:lnSpc>
                <a:spcPct val="100000"/>
              </a:lnSpc>
              <a:spcBef>
                <a:spcPts val="1400"/>
              </a:spcBef>
            </a:pPr>
            <a:endParaRPr lang="en-US" sz="1300" dirty="0" smtClean="0">
              <a:solidFill>
                <a:schemeClr val="accent3">
                  <a:lumMod val="25000"/>
                </a:schemeClr>
              </a:solidFill>
              <a:latin typeface="Abadi" panose="020B0604020104020204" pitchFamily="34" charset="0"/>
            </a:endParaRPr>
          </a:p>
          <a:p>
            <a:pPr lvl="1">
              <a:lnSpc>
                <a:spcPct val="100000"/>
              </a:lnSpc>
              <a:spcBef>
                <a:spcPts val="1400"/>
              </a:spcBef>
            </a:pPr>
            <a:endParaRPr lang="en-US" sz="1300"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1300" dirty="0">
              <a:solidFill>
                <a:schemeClr val="accent3">
                  <a:lumMod val="25000"/>
                </a:schemeClr>
              </a:solidFill>
              <a:latin typeface="Abadi" panose="020B0604020104020204" pitchFamily="34" charset="0"/>
            </a:endParaRPr>
          </a:p>
          <a:p>
            <a:pPr marL="457200" lvl="1" indent="0">
              <a:lnSpc>
                <a:spcPct val="100000"/>
              </a:lnSpc>
              <a:spcBef>
                <a:spcPts val="1400"/>
              </a:spcBef>
              <a:buNone/>
            </a:pPr>
            <a:r>
              <a:rPr lang="en-US" sz="1300" dirty="0" smtClean="0">
                <a:solidFill>
                  <a:schemeClr val="accent3">
                    <a:lumMod val="25000"/>
                  </a:schemeClr>
                </a:solidFill>
                <a:latin typeface="Abadi" panose="020B0604020104020204" pitchFamily="34" charset="0"/>
              </a:rPr>
              <a:t> </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xtBox 6"/>
          <p:cNvSpPr txBox="1"/>
          <p:nvPr/>
        </p:nvSpPr>
        <p:spPr>
          <a:xfrm>
            <a:off x="822433" y="5865778"/>
            <a:ext cx="8968903" cy="2862322"/>
          </a:xfrm>
          <a:prstGeom prst="rect">
            <a:avLst/>
          </a:prstGeom>
          <a:noFill/>
        </p:spPr>
        <p:txBody>
          <a:bodyPr wrap="square" rtlCol="0">
            <a:spAutoFit/>
          </a:bodyPr>
          <a:lstStyle/>
          <a:p>
            <a:r>
              <a:rPr lang="en-US" dirty="0" smtClean="0"/>
              <a:t>• Retrieve rocket launch data from the </a:t>
            </a:r>
            <a:r>
              <a:rPr lang="en-US" dirty="0" err="1" smtClean="0"/>
              <a:t>SpaceX</a:t>
            </a:r>
            <a:r>
              <a:rPr lang="en-US" dirty="0" smtClean="0"/>
              <a:t> API through API requests. </a:t>
            </a:r>
          </a:p>
          <a:p>
            <a:r>
              <a:rPr lang="en-US" dirty="0" smtClean="0"/>
              <a:t>• Decode the API response using the .</a:t>
            </a:r>
            <a:r>
              <a:rPr lang="en-US" dirty="0" err="1" smtClean="0"/>
              <a:t>json</a:t>
            </a:r>
            <a:r>
              <a:rPr lang="en-US" dirty="0" smtClean="0"/>
              <a:t>() method and convert it into a </a:t>
            </a:r>
            <a:r>
              <a:rPr lang="en-US" dirty="0" err="1" smtClean="0"/>
              <a:t>dataframe</a:t>
            </a:r>
            <a:r>
              <a:rPr lang="en-US" dirty="0" smtClean="0"/>
              <a:t> using the .</a:t>
            </a:r>
            <a:r>
              <a:rPr lang="en-US" dirty="0" err="1" smtClean="0"/>
              <a:t>json_normalize</a:t>
            </a:r>
            <a:r>
              <a:rPr lang="en-US" dirty="0" smtClean="0"/>
              <a:t>() function. </a:t>
            </a:r>
          </a:p>
          <a:p>
            <a:r>
              <a:rPr lang="en-US" dirty="0" smtClean="0"/>
              <a:t>• Develop custom functions to request specific launch information from the </a:t>
            </a:r>
            <a:r>
              <a:rPr lang="en-US" dirty="0" err="1" smtClean="0"/>
              <a:t>SpaceX</a:t>
            </a:r>
            <a:r>
              <a:rPr lang="en-US" dirty="0" smtClean="0"/>
              <a:t> API. </a:t>
            </a:r>
          </a:p>
          <a:p>
            <a:r>
              <a:rPr lang="en-US" dirty="0" smtClean="0"/>
              <a:t>• Convert the retrieved data into a dictionary format. </a:t>
            </a:r>
          </a:p>
          <a:p>
            <a:r>
              <a:rPr lang="en-US" dirty="0" smtClean="0"/>
              <a:t>• Transform the dictionary into a </a:t>
            </a:r>
            <a:r>
              <a:rPr lang="en-US" dirty="0" err="1" smtClean="0"/>
              <a:t>dataframe</a:t>
            </a:r>
            <a:r>
              <a:rPr lang="en-US" dirty="0" smtClean="0"/>
              <a:t> structure. </a:t>
            </a:r>
          </a:p>
          <a:p>
            <a:r>
              <a:rPr lang="en-US" dirty="0" smtClean="0"/>
              <a:t>• Apply a filter to the </a:t>
            </a:r>
            <a:r>
              <a:rPr lang="en-US" dirty="0" err="1" smtClean="0"/>
              <a:t>dataframe</a:t>
            </a:r>
            <a:r>
              <a:rPr lang="en-US" dirty="0" smtClean="0"/>
              <a:t> to include only Falcon 9 launches. </a:t>
            </a:r>
          </a:p>
          <a:p>
            <a:r>
              <a:rPr lang="en-US" dirty="0" smtClean="0"/>
              <a:t>• Address missing values in the Payload Mass column by replacing them with the calculated mean value. </a:t>
            </a:r>
          </a:p>
          <a:p>
            <a:r>
              <a:rPr lang="en-US" dirty="0" smtClean="0"/>
              <a:t>• Export the processed data to a CSV file.</a:t>
            </a:r>
            <a:endParaRPr 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377</TotalTime>
  <Words>2046</Words>
  <Application>Microsoft Office PowerPoint</Application>
  <PresentationFormat>Widescreen</PresentationFormat>
  <Paragraphs>273</Paragraphs>
  <Slides>47</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Abadi</vt:lpstr>
      <vt:lpstr>Arial</vt:lpstr>
      <vt:lpstr>Calibri</vt:lpstr>
      <vt:lpstr>Calibri Light</vt:lpstr>
      <vt:lpstr>IBM Plex Mono SemiBold</vt:lpstr>
      <vt:lpstr>IBM Plex Mono Text</vt:lpstr>
      <vt:lpstr>SF Pro</vt:lpstr>
      <vt:lpstr>Söhne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Evan Jager</cp:lastModifiedBy>
  <cp:revision>206</cp:revision>
  <dcterms:created xsi:type="dcterms:W3CDTF">2021-04-29T18:58:34Z</dcterms:created>
  <dcterms:modified xsi:type="dcterms:W3CDTF">2023-07-04T20:44:26Z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